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7"/>
  </p:notesMasterIdLst>
  <p:sldIdLst>
    <p:sldId id="265" r:id="rId2"/>
    <p:sldId id="261" r:id="rId3"/>
    <p:sldId id="262" r:id="rId4"/>
    <p:sldId id="263" r:id="rId5"/>
    <p:sldId id="266" r:id="rId6"/>
    <p:sldId id="278" r:id="rId7"/>
    <p:sldId id="271" r:id="rId8"/>
    <p:sldId id="273" r:id="rId9"/>
    <p:sldId id="279" r:id="rId10"/>
    <p:sldId id="272" r:id="rId11"/>
    <p:sldId id="280" r:id="rId12"/>
    <p:sldId id="276" r:id="rId13"/>
    <p:sldId id="277" r:id="rId14"/>
    <p:sldId id="275" r:id="rId15"/>
    <p:sldId id="270" r:id="rId16"/>
  </p:sldIdLst>
  <p:sldSz cx="12192000" cy="6858000"/>
  <p:notesSz cx="6858000" cy="9144000"/>
  <p:embeddedFontLst>
    <p:embeddedFont>
      <p:font typeface="Pretendard" panose="02000503000000020004" pitchFamily="2" charset="-127"/>
      <p:regular r:id="rId18"/>
      <p:bold r:id="rId19"/>
    </p:embeddedFont>
    <p:embeddedFont>
      <p:font typeface="Pretendard Light" panose="02000403000000020004" pitchFamily="2" charset="-127"/>
      <p:regular r:id="rId20"/>
    </p:embeddedFont>
    <p:embeddedFont>
      <p:font typeface="Pretendard SemiBold" panose="02000503000000020004" pitchFamily="2" charset="-127"/>
      <p:regular r:id="rId21"/>
      <p:bold r:id="rId22"/>
    </p:embeddedFont>
  </p:embeddedFontLst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0A43B66-489D-8548-8F49-6EA3EAF6E73A}">
          <p14:sldIdLst/>
        </p14:section>
        <p14:section name="Title Slide Animations" id="{172188A1-D924-B24C-BB2E-13D9D0239D27}">
          <p14:sldIdLst>
            <p14:sldId id="265"/>
            <p14:sldId id="261"/>
            <p14:sldId id="262"/>
          </p14:sldIdLst>
        </p14:section>
        <p14:section name="Contents" id="{2B117DEF-D66B-0F4F-A7D0-D479A2BABC9F}">
          <p14:sldIdLst>
            <p14:sldId id="263"/>
          </p14:sldIdLst>
        </p14:section>
        <p14:section name="01: Service Overview = Introduction" id="{EF8E8CD2-4C4D-6B4C-A96A-6123058767EB}">
          <p14:sldIdLst>
            <p14:sldId id="266"/>
            <p14:sldId id="278"/>
            <p14:sldId id="271"/>
          </p14:sldIdLst>
        </p14:section>
        <p14:section name="02: Functions of the Speaker (What we Implemented) +" id="{2ABE1F6C-1ABB-A34D-845E-899A9C69CB5F}">
          <p14:sldIdLst>
            <p14:sldId id="273"/>
            <p14:sldId id="279"/>
            <p14:sldId id="272"/>
            <p14:sldId id="280"/>
          </p14:sldIdLst>
        </p14:section>
        <p14:section name="03: System Architecture" id="{31B94F5C-E2D0-9D43-A30E-F8DDB045910F}">
          <p14:sldIdLst>
            <p14:sldId id="276"/>
          </p14:sldIdLst>
        </p14:section>
        <p14:section name="04: SpeechBrain" id="{7BB24E42-8FBF-6144-B4CD-DB9E54218265}">
          <p14:sldIdLst>
            <p14:sldId id="277"/>
          </p14:sldIdLst>
        </p14:section>
        <p14:section name="05: Future Expectations" id="{61260DD2-F091-3D48-A5BD-4278EA5E9058}">
          <p14:sldIdLst>
            <p14:sldId id="275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3E50"/>
    <a:srgbClr val="F5A33B"/>
    <a:srgbClr val="9B59B6"/>
    <a:srgbClr val="F3E4DA"/>
    <a:srgbClr val="DF4461"/>
    <a:srgbClr val="ECF0F1"/>
    <a:srgbClr val="F0ECE4"/>
    <a:srgbClr val="FD312E"/>
    <a:srgbClr val="B50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94725"/>
  </p:normalViewPr>
  <p:slideViewPr>
    <p:cSldViewPr snapToGrid="0" showGuides="1">
      <p:cViewPr>
        <p:scale>
          <a:sx n="83" d="100"/>
          <a:sy n="83" d="100"/>
        </p:scale>
        <p:origin x="592" y="7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6BA56-F081-CA4F-8378-1603706B3D45}" type="datetimeFigureOut">
              <a:rPr lang="en-KR" smtClean="0"/>
              <a:t>12/5/25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3289E5-1B62-E548-B333-5EA2947C7398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00467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386040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CCDA6-1526-4532-FA32-740F71EDCD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84B95B4-9DA5-96EE-D392-6DDAB40A4C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2D99DC-E446-07BF-F8D2-E4F4EF2F7D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2AF300-DC41-0601-AB8C-FA7D2735FC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238950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3EC42E-0018-3410-6C36-3BAB2BE6E8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E06528-3BA5-3AC2-BB1A-D3C6BCEFFB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2E2B8B-2444-3194-B540-126FEB10C4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FA1E5E-54D7-6CFA-F019-B665EE14EA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KR" smtClean="0"/>
              <a:t>7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004919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C0224F-FA79-B496-5601-FDA96D4BD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10F5AD-989B-30A5-F37B-5964EF8A8D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9DEE9C-362F-8DD2-7F69-CC2FD42DD7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0A0CB-1B1D-05F5-F3CB-013DE85AD5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KR" smtClean="0"/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375230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01515-D39A-3813-2E65-7D74DC57C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D2C76A7-3C58-8E03-7315-6F3140B4541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E92F40-CF38-2866-8F2E-1387B6776A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64AA2-2629-8BDD-4989-CB7B0941BF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KR" smtClean="0"/>
              <a:t>10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010461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138DC-539B-4B13-689D-363068927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F73D72-9463-AFB6-3B9D-397764DD21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35E548-1BFB-F713-22BB-3AD3A13BC6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4D99CC-9C79-D90F-F0A7-65DA5DDC1F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KR" smtClean="0"/>
              <a:t>11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6641166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1BDFD7-5563-97A1-0A96-36BF20155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C15855-FA09-C2ED-1873-727C172466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ECE9E9-CB16-458F-5EDD-1751F7E1B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/>
              <a:t>Multicommand</a:t>
            </a:r>
            <a:r>
              <a:rPr lang="de-CH" dirty="0"/>
              <a:t> = «Hey Speaker I </a:t>
            </a:r>
            <a:r>
              <a:rPr lang="de-CH" dirty="0" err="1"/>
              <a:t>want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study</a:t>
            </a:r>
            <a:r>
              <a:rPr lang="de-CH" dirty="0"/>
              <a:t>» -&gt; </a:t>
            </a:r>
            <a:r>
              <a:rPr lang="de-CH" dirty="0" err="1"/>
              <a:t>Chooses</a:t>
            </a:r>
            <a:r>
              <a:rPr lang="de-CH" dirty="0"/>
              <a:t> Users Study Playlist and </a:t>
            </a:r>
            <a:r>
              <a:rPr lang="de-CH" dirty="0" err="1"/>
              <a:t>sets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right</a:t>
            </a:r>
            <a:r>
              <a:rPr lang="de-CH" dirty="0"/>
              <a:t> light </a:t>
            </a:r>
            <a:r>
              <a:rPr lang="de-CH" dirty="0" err="1"/>
              <a:t>settings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room</a:t>
            </a:r>
            <a:endParaRPr lang="en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D153DB-BECC-2CD5-DEAA-BBC8D2D124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3289E5-1B62-E548-B333-5EA2947C7398}" type="slidenum">
              <a:rPr lang="en-KR" smtClean="0"/>
              <a:t>14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52618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92194-C615-A1FA-34EF-D96D0AD66D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E1D44F-6870-46AC-9BC7-B2FEC6400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382FD-F49C-0B57-38A2-D32FEF1B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60142-A45F-702F-4E79-60615E1A4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18CC97-96ED-3E6E-8590-EFAB27F0D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917568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D64E7-203C-FB10-2F65-67FB18DC2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D87598-34A8-460C-2A7F-2524C370C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BDA0E-0326-EB7F-0E59-18802A2A5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85512-DECF-F496-13F0-84F95EBF3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EC571-7F61-2A10-E958-63CB45215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732556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6761F1-AA99-9D52-591B-B675BDFE4C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54197-77F8-81EF-CC0C-3F0CFA7317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02E22F-8E11-0D2E-8D4C-9A97D5C22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F1282-F0B0-8B39-DF77-35C5A4F6F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418EF-87F3-A7AE-91C8-DA868D0C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282064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87A32-1A38-0F01-8B64-DE8733EE1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E15BF-6B09-E870-865C-4B02DBD11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352F5-6D46-AE87-9095-7C17EA7B4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EFEDC7-863D-E6BD-EEC2-AB48E4410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871D81-5248-0C4F-3C5E-D5FC06F7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702500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D7D42-24BE-E3D2-3268-63B79692D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69362-23C0-A541-EE2B-6BB211D2AE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9A16F-801F-6610-CED7-8BC54B8D6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C3B13-4C77-8857-1211-AE41FA4AA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BDA0E-74B9-9C1E-D6E7-AF244A039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914338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AC75D-43B6-F229-D83B-8BF5B8358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FB659-8426-EC43-2037-0C4750D8AA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F5271-75A0-A02C-A5FA-29BD4AB2B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D86B0-3032-EE86-6FBF-0C64DD9C6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832B5-38AE-CA33-62E3-44D3D3B08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3CFD1-EB67-90E6-E73E-5D03423F9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47968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E5EE1-68BA-4CCD-8953-06DDBDDCB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04C5B2-D9EA-C1C0-D296-1116746E1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E92E17-7E8C-8AF1-427B-D98A02B40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5418D4-118F-7EC8-2E3D-83016E9FA9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2D2300-B14B-0002-5F14-38F5FEDD9C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288A26-88D0-B9B0-8755-9F08CE227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3B6F87-06AC-933B-6A36-A407AFFCF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F2B14A-AD84-B1D9-4072-EF45A98D1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34190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92F36-FD74-E6CE-DF79-993F07D8F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A7BE15-962D-A46D-D7C7-A66D1FF35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F9BB0-E6AE-813E-7D63-A691CAFF5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C63F44-7D71-D3F3-8034-ECC9F2F55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211197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7D9B9F-7E96-2E88-7364-0E8EBF2DE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430D9E-0E78-CE6C-746F-9B8C7FD5C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737A6B-9E9D-E9C7-CDD3-54D671A0C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22221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54965-EACB-FBAC-038F-C0B4CB4F4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15F29-C938-20AD-C248-44797204D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2B4634-4E52-A819-194D-6219B3A33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F22E0-00C9-4EE9-C0C6-CBF990879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81CDF-5777-3ECC-348D-8643EBDAB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994D8-85A5-B340-6E2F-BDD85C26E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805456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B045E-88D1-87A9-945E-5917B2F21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87563B-86B8-9C16-99CE-BA2294DCAC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078B19-4EAB-21E1-CA1C-D62645737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31DAC3-51A6-0BEB-133F-464FE65B6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74C59A-CF67-2AFA-8963-91A2C2527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CAF8DF-9679-49FA-48EB-D24F10998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60847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4C9B03-A118-06B7-5F02-E8845A048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C6411E-A7DA-EDCF-D088-9B3FCB545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31136F-D7DC-C5D5-F599-C0FA8BAC47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A4B864-B72B-8040-A8C3-4F28E6D2BE14}" type="datetimeFigureOut">
              <a:rPr lang="en-KR" smtClean="0"/>
              <a:t>12/5/25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3592B-6F8F-DD05-7446-379E06C7B3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BD056B-73CD-EC66-D0AE-D462A377AD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4A6F8B-62B3-114E-9C3A-A78F8BAFA9D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26965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D9EF0A-E5EC-BC1D-3898-8F911365BA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F3D90D0B-46B0-440C-BD72-C69D11B001F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6E22944-A8B4-B7B8-A9FA-D2C4C4A47412}"/>
              </a:ext>
            </a:extLst>
          </p:cNvPr>
          <p:cNvSpPr/>
          <p:nvPr/>
        </p:nvSpPr>
        <p:spPr>
          <a:xfrm>
            <a:off x="217714" y="-920469"/>
            <a:ext cx="720000" cy="720000"/>
          </a:xfrm>
          <a:prstGeom prst="rect">
            <a:avLst/>
          </a:prstGeom>
          <a:solidFill>
            <a:srgbClr val="9B59B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174354B-1155-41B8-56E9-1D17E011B074}"/>
              </a:ext>
            </a:extLst>
          </p:cNvPr>
          <p:cNvSpPr/>
          <p:nvPr/>
        </p:nvSpPr>
        <p:spPr>
          <a:xfrm>
            <a:off x="1322119" y="-920469"/>
            <a:ext cx="720000" cy="720000"/>
          </a:xfrm>
          <a:prstGeom prst="rect">
            <a:avLst/>
          </a:prstGeom>
          <a:solidFill>
            <a:srgbClr val="DF4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8EF9AB-64B5-F4D5-AFDF-DB00085543DD}"/>
              </a:ext>
            </a:extLst>
          </p:cNvPr>
          <p:cNvSpPr/>
          <p:nvPr/>
        </p:nvSpPr>
        <p:spPr>
          <a:xfrm>
            <a:off x="2450275" y="-1011233"/>
            <a:ext cx="720000" cy="720000"/>
          </a:xfrm>
          <a:prstGeom prst="rect">
            <a:avLst/>
          </a:prstGeom>
          <a:solidFill>
            <a:srgbClr val="2C3E5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077439C-08F5-01DB-3411-380E87C78677}"/>
              </a:ext>
            </a:extLst>
          </p:cNvPr>
          <p:cNvSpPr/>
          <p:nvPr/>
        </p:nvSpPr>
        <p:spPr>
          <a:xfrm>
            <a:off x="3554680" y="-920469"/>
            <a:ext cx="720000" cy="720000"/>
          </a:xfrm>
          <a:prstGeom prst="rect">
            <a:avLst/>
          </a:prstGeom>
          <a:solidFill>
            <a:srgbClr val="F3E4D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A41132-845F-3C49-D5DA-16DE030378DD}"/>
              </a:ext>
            </a:extLst>
          </p:cNvPr>
          <p:cNvSpPr txBox="1"/>
          <p:nvPr/>
        </p:nvSpPr>
        <p:spPr>
          <a:xfrm>
            <a:off x="6011790" y="-1760798"/>
            <a:ext cx="10310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9B59B6</a:t>
            </a:r>
            <a:b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</a:br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DF4461</a:t>
            </a:r>
          </a:p>
          <a:p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2C3E50</a:t>
            </a:r>
          </a:p>
          <a:p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F3E4DA</a:t>
            </a:r>
            <a:endParaRPr lang="en-KR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62339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0C896-E608-3AEB-4E3E-E461C6A95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E569589-BFC9-5824-4F46-4746BD079BF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AC93B9-75BA-68D1-F514-E6CAD5D16871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FEA42-4430-0B29-6C04-B284FA861D71}"/>
              </a:ext>
            </a:extLst>
          </p:cNvPr>
          <p:cNvSpPr txBox="1"/>
          <p:nvPr/>
        </p:nvSpPr>
        <p:spPr>
          <a:xfrm>
            <a:off x="745958" y="813569"/>
            <a:ext cx="13067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02</a:t>
            </a:r>
            <a:r>
              <a:rPr lang="en-US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-1</a:t>
            </a:r>
            <a:endParaRPr lang="en-KR" sz="40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469451-E424-B464-C172-6CD011F0CF28}"/>
              </a:ext>
            </a:extLst>
          </p:cNvPr>
          <p:cNvSpPr txBox="1"/>
          <p:nvPr/>
        </p:nvSpPr>
        <p:spPr>
          <a:xfrm>
            <a:off x="2119193" y="813569"/>
            <a:ext cx="42434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Implementations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4BBDB30B-407C-D160-9E35-0A7A5C1D9CE7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334A35-D2CC-4706-1D3A-5DD84D30F677}"/>
              </a:ext>
            </a:extLst>
          </p:cNvPr>
          <p:cNvSpPr txBox="1"/>
          <p:nvPr/>
        </p:nvSpPr>
        <p:spPr>
          <a:xfrm>
            <a:off x="1634001" y="1826838"/>
            <a:ext cx="841389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1. Voice Recognition &amp; Speaker Authentication</a:t>
            </a:r>
            <a:endParaRPr lang="en-KR" sz="2600" b="1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AE3EA1-A862-075B-C0B1-502D6A73D39E}"/>
              </a:ext>
            </a:extLst>
          </p:cNvPr>
          <p:cNvSpPr txBox="1"/>
          <p:nvPr/>
        </p:nvSpPr>
        <p:spPr>
          <a:xfrm>
            <a:off x="1581443" y="3135254"/>
            <a:ext cx="841389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2. Speech-to-Text &amp; Command Interpretation</a:t>
            </a:r>
            <a:endParaRPr lang="en-KR" sz="2600" b="1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EB5DD-7B40-1F08-88BE-93B799866A14}"/>
              </a:ext>
            </a:extLst>
          </p:cNvPr>
          <p:cNvSpPr txBox="1"/>
          <p:nvPr/>
        </p:nvSpPr>
        <p:spPr>
          <a:xfrm>
            <a:off x="1992440" y="2187365"/>
            <a:ext cx="6872394" cy="874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err="1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SpeechBrain</a:t>
            </a: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ECAPA-TDNN model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After wake word</a:t>
            </a: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,</a:t>
            </a:r>
            <a:r>
              <a:rPr lang="en-US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it responses</a:t>
            </a: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.</a:t>
            </a:r>
            <a:endParaRPr lang="en-US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6F9F0E38-0229-FC72-CD5D-6386D1902B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2440" y="3491947"/>
            <a:ext cx="8419292" cy="12900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</a:t>
            </a:r>
            <a:r>
              <a:rPr lang="ko-KR" altLang="ko-KR" dirty="0" err="1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Recorded</a:t>
            </a:r>
            <a:r>
              <a:rPr lang="ko-KR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audio is converted into text using the custom </a:t>
            </a:r>
            <a:r>
              <a:rPr lang="ko-KR" altLang="ko-KR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AudioToText</a:t>
            </a:r>
            <a:r>
              <a:rPr lang="ko-KR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module.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en-US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</a:t>
            </a:r>
            <a:r>
              <a:rPr lang="ko-KR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The recognized sentence is processed by </a:t>
            </a:r>
            <a:r>
              <a:rPr lang="ko-KR" altLang="ko-KR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Gemini AI</a:t>
            </a:r>
            <a:r>
              <a:rPr lang="ko-KR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, </a:t>
            </a:r>
            <a:endParaRPr lang="en-US" altLang="ko-KR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ko-KR" altLang="en-US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  </a:t>
            </a:r>
            <a:r>
              <a:rPr lang="ko-KR" altLang="ko-KR" dirty="0" err="1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which</a:t>
            </a:r>
            <a:r>
              <a:rPr lang="ko-KR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extracts the intent, entities, and required action.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A81837-6FF5-7FD5-1306-6BF93EC5C427}"/>
              </a:ext>
            </a:extLst>
          </p:cNvPr>
          <p:cNvSpPr txBox="1"/>
          <p:nvPr/>
        </p:nvSpPr>
        <p:spPr>
          <a:xfrm>
            <a:off x="1627721" y="4850006"/>
            <a:ext cx="841389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altLang="ko-KR" sz="2600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3. FastAPI Backend &amp; MySQL Database Integration</a:t>
            </a:r>
            <a:endParaRPr lang="en-KR" sz="2600" b="1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2" name="Rectangle 4">
            <a:extLst>
              <a:ext uri="{FF2B5EF4-FFF2-40B4-BE49-F238E27FC236}">
                <a16:creationId xmlns:a16="http://schemas.microsoft.com/office/drawing/2014/main" id="{6C878E28-5DAB-A3E6-F4D6-182E4D875D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52726" y="5203623"/>
            <a:ext cx="7396577" cy="874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The backend uses </a:t>
            </a:r>
            <a:r>
              <a:rPr lang="en-US" altLang="ko-KR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SQLAlchemy ORM</a:t>
            </a: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to manage a MySQL database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Provides REST endpoints</a:t>
            </a:r>
            <a:endParaRPr lang="ko-KR" altLang="ko-KR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5345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9501E-2141-A390-5365-941B531E6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A9FEDA0-28F4-E52B-79DE-8CEA3349738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E2C2B95-978D-FD40-A1C4-79ED3F7ED267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BEB8FB-72FE-A693-2E34-F400C1065B6E}"/>
              </a:ext>
            </a:extLst>
          </p:cNvPr>
          <p:cNvSpPr txBox="1"/>
          <p:nvPr/>
        </p:nvSpPr>
        <p:spPr>
          <a:xfrm>
            <a:off x="745958" y="813569"/>
            <a:ext cx="13789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02</a:t>
            </a:r>
            <a:r>
              <a:rPr lang="en-US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-2</a:t>
            </a:r>
            <a:endParaRPr lang="en-KR" sz="40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73D887-E245-BFD6-200A-AE02B4EAF88D}"/>
              </a:ext>
            </a:extLst>
          </p:cNvPr>
          <p:cNvSpPr txBox="1"/>
          <p:nvPr/>
        </p:nvSpPr>
        <p:spPr>
          <a:xfrm>
            <a:off x="2484262" y="797355"/>
            <a:ext cx="42434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Implementations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72843F4B-43E9-D5D7-FC18-A9C840B53E48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7A4A08-8B5A-A92F-2F9A-C171E7538C6F}"/>
              </a:ext>
            </a:extLst>
          </p:cNvPr>
          <p:cNvSpPr txBox="1"/>
          <p:nvPr/>
        </p:nvSpPr>
        <p:spPr>
          <a:xfrm>
            <a:off x="1634001" y="1826838"/>
            <a:ext cx="841389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4. React Web Dashboard (Smart Home UI)</a:t>
            </a:r>
            <a:endParaRPr lang="en-KR" sz="2600" b="1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9F379E-ABFB-1272-8203-0105E8475D13}"/>
              </a:ext>
            </a:extLst>
          </p:cNvPr>
          <p:cNvSpPr txBox="1"/>
          <p:nvPr/>
        </p:nvSpPr>
        <p:spPr>
          <a:xfrm>
            <a:off x="1581443" y="3135254"/>
            <a:ext cx="841389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5. Movie Search &amp; Age Restriction System</a:t>
            </a:r>
            <a:endParaRPr lang="en-KR" sz="2600" b="1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AB64394-485A-8D11-C677-9E00079DA38B}"/>
              </a:ext>
            </a:extLst>
          </p:cNvPr>
          <p:cNvSpPr txBox="1"/>
          <p:nvPr/>
        </p:nvSpPr>
        <p:spPr>
          <a:xfrm>
            <a:off x="2058966" y="2182756"/>
            <a:ext cx="6872394" cy="8745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Built with </a:t>
            </a:r>
            <a:r>
              <a:rPr lang="en-US" altLang="ko-KR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React + Vite</a:t>
            </a: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 for fast SPA development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Allows users to view and toggle IOT devices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BAD425-DD11-8C25-BBF0-C9DFAB7BE432}"/>
              </a:ext>
            </a:extLst>
          </p:cNvPr>
          <p:cNvSpPr txBox="1"/>
          <p:nvPr/>
        </p:nvSpPr>
        <p:spPr>
          <a:xfrm>
            <a:off x="1581442" y="4651154"/>
            <a:ext cx="841389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6. IoT Hardware Integration–Ready Architecture</a:t>
            </a:r>
            <a:endParaRPr lang="en-KR" sz="2600" b="1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22" name="Rectangle 4">
            <a:extLst>
              <a:ext uri="{FF2B5EF4-FFF2-40B4-BE49-F238E27FC236}">
                <a16:creationId xmlns:a16="http://schemas.microsoft.com/office/drawing/2014/main" id="{54C72E13-2728-4E33-501E-E0A3414402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6930" y="5011681"/>
            <a:ext cx="8029762" cy="874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The FastAPI route /devices/{id} is designed to support actual IoT hardware.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ko-KR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Currently, software-level simulations are fully functional.</a:t>
            </a:r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D3B92BEF-C51C-F486-B423-1F3B684EE3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6930" y="3495748"/>
            <a:ext cx="7196201" cy="874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2C3E50"/>
                </a:solidFill>
                <a:effectLst/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The AI speaker can search for movies using voice commands.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2C3E50"/>
                </a:solidFill>
                <a:effectLst/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The backend compares the user’s age with the movie’s </a:t>
            </a:r>
            <a:r>
              <a:rPr kumimoji="0" lang="ko-KR" altLang="ko-KR" sz="1800" b="1" i="0" u="none" strike="noStrike" cap="none" normalizeH="0" baseline="0" dirty="0">
                <a:ln>
                  <a:noFill/>
                </a:ln>
                <a:solidFill>
                  <a:srgbClr val="2C3E50"/>
                </a:solidFill>
                <a:effectLst/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ageRating</a:t>
            </a:r>
            <a:r>
              <a:rPr kumimoji="0" lang="ko-KR" altLang="ko-KR" sz="1800" b="0" i="0" u="none" strike="noStrike" cap="none" normalizeH="0" baseline="0" dirty="0">
                <a:ln>
                  <a:noFill/>
                </a:ln>
                <a:solidFill>
                  <a:srgbClr val="2C3E50"/>
                </a:solidFill>
                <a:effectLst/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7558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45958" y="813569"/>
            <a:ext cx="8499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34001" y="813569"/>
            <a:ext cx="5187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System Architecture</a:t>
            </a:r>
          </a:p>
        </p:txBody>
      </p:sp>
      <p:sp>
        <p:nvSpPr>
          <p:cNvPr id="23" name="Freeform 22"/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Screenshot 2025-12-04 at 8.22.13 PM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25" y="1785620"/>
            <a:ext cx="10801350" cy="383159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45958" y="813569"/>
            <a:ext cx="8595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34001" y="813569"/>
            <a:ext cx="56412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AI Model: SpeechBrain</a:t>
            </a:r>
          </a:p>
        </p:txBody>
      </p:sp>
      <p:sp>
        <p:nvSpPr>
          <p:cNvPr id="23" name="Freeform 22"/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605426" y="2443093"/>
            <a:ext cx="89524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ECAPA-TDNN is a speaker recognition model pre-trained on the VoxCeleb dataset.</a:t>
            </a:r>
          </a:p>
          <a:p>
            <a:pPr algn="l"/>
            <a:r>
              <a:rPr lang="en-US" alt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Through its Channel Attention mechanism, it focuses on important speech features and provides real-time speaker authentication with high accuracy without requiring additional training.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605426" y="1554535"/>
            <a:ext cx="915401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6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Smart Speaker System's Speaker Authentication System utilizing SpeechBrain ECAPA-TDNN Model</a:t>
            </a:r>
          </a:p>
        </p:txBody>
      </p:sp>
      <p:graphicFrame>
        <p:nvGraphicFramePr>
          <p:cNvPr id="11" name="Table 10"/>
          <p:cNvGraphicFramePr/>
          <p:nvPr>
            <p:extLst>
              <p:ext uri="{D42A27DB-BD31-4B8C-83A1-F6EECF244321}">
                <p14:modId xmlns:p14="http://schemas.microsoft.com/office/powerpoint/2010/main" val="229594435"/>
              </p:ext>
            </p:extLst>
          </p:nvPr>
        </p:nvGraphicFramePr>
        <p:xfrm>
          <a:off x="3146022" y="5282683"/>
          <a:ext cx="5871210" cy="1063942"/>
        </p:xfrm>
        <a:graphic>
          <a:graphicData uri="http://schemas.openxmlformats.org/drawingml/2006/table">
            <a:tbl>
              <a:tblPr/>
              <a:tblGrid>
                <a:gridCol w="2631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397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8135">
                <a:tc>
                  <a:txBody>
                    <a:bodyPr/>
                    <a:lstStyle/>
                    <a:p>
                      <a:pPr algn="ctr" fontAlgn="ctr"/>
                      <a:r>
                        <a:rPr sz="12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Item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B59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2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Value    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B59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6550">
                <a:tc>
                  <a:txBody>
                    <a:bodyPr/>
                    <a:lstStyle/>
                    <a:p>
                      <a:pPr algn="l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Input audio length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2.3 seconds       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8940">
                <a:tc>
                  <a:txBody>
                    <a:bodyPr/>
                    <a:lstStyle/>
                    <a:p>
                      <a:pPr algn="l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Extracted embedding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[0.12, -0.34, 0.67, ..., 0.45]</a:t>
                      </a:r>
                      <a:endParaRPr lang="en-US" sz="1300" b="0" i="0" dirty="0">
                        <a:solidFill>
                          <a:srgbClr val="000000"/>
                        </a:solidFill>
                        <a:latin typeface="Pretendard" panose="02000503000000020004" pitchFamily="2" charset="-127"/>
                        <a:ea typeface="Pretendard" panose="02000503000000020004" pitchFamily="2" charset="-127"/>
                        <a:cs typeface="Pretendard" panose="02000503000000020004" pitchFamily="2" charset="-127"/>
                      </a:endParaRPr>
                    </a:p>
                    <a:p>
                      <a:pPr algn="l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(192 dimensions) 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119B8A1-49FD-F07F-D1A4-6B07044262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7410482"/>
              </p:ext>
            </p:extLst>
          </p:nvPr>
        </p:nvGraphicFramePr>
        <p:xfrm>
          <a:off x="1634001" y="3643422"/>
          <a:ext cx="8528308" cy="1505585"/>
        </p:xfrm>
        <a:graphic>
          <a:graphicData uri="http://schemas.openxmlformats.org/drawingml/2006/table">
            <a:tbl>
              <a:tblPr/>
              <a:tblGrid>
                <a:gridCol w="20538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553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88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02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6385">
                <a:tc>
                  <a:txBody>
                    <a:bodyPr/>
                    <a:lstStyle/>
                    <a:p>
                      <a:pPr algn="ctr" fontAlgn="ctr"/>
                      <a:r>
                        <a:rPr sz="13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User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B59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Registered embedding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B59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Cosine similarity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B59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1" i="0" dirty="0">
                          <a:solidFill>
                            <a:schemeClr val="bg1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Rank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9B59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l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Ken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[0.15, -0.31, 0.72, ..., 0.48]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0.847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1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solidFill>
                      <a:srgbClr val="F5A3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l" fontAlgn="ctr"/>
                      <a:r>
                        <a:rPr sz="1300" b="0" i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Patrick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[0.08, -0.45, 0.51, ..., 0.52]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0.312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3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l" fontAlgn="ctr"/>
                      <a:r>
                        <a:rPr sz="1300" b="0" i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Nick    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[0.21, -0.28, 0.43, ..., 0.39]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0.287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4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l" fontAlgn="ctr"/>
                      <a:r>
                        <a:rPr sz="1300" b="0" i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Jinseo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[-0.03, -0.52, 0.68, ..., 0.41]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0.451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2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3840">
                <a:tc>
                  <a:txBody>
                    <a:bodyPr/>
                    <a:lstStyle/>
                    <a:p>
                      <a:pPr algn="l" fontAlgn="ctr"/>
                      <a:r>
                        <a:rPr sz="1300" b="0" i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Taehee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[-0.23, -0.72, 0.36, ..., 0.21]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0.182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sz="1300" b="0" i="0" dirty="0">
                          <a:solidFill>
                            <a:srgbClr val="000000"/>
                          </a:solidFill>
                          <a:latin typeface="Pretendard" panose="02000503000000020004" pitchFamily="2" charset="-127"/>
                          <a:ea typeface="Pretendard" panose="02000503000000020004" pitchFamily="2" charset="-127"/>
                          <a:cs typeface="Pretendard" panose="02000503000000020004" pitchFamily="2" charset="-127"/>
                        </a:rPr>
                        <a:t>5</a:t>
                      </a:r>
                    </a:p>
                  </a:txBody>
                  <a:tcPr marL="13017" marR="13017" marT="13017" marB="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333A1-C1A5-5914-ADE8-89151F030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5691A3-38D6-76B5-A78C-451AFC1A51A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BBFCE52-F58A-9EF6-D6B1-854B72F32D8C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9F8EBA-183F-7B24-B584-AF1CFD6712A2}"/>
              </a:ext>
            </a:extLst>
          </p:cNvPr>
          <p:cNvSpPr txBox="1"/>
          <p:nvPr/>
        </p:nvSpPr>
        <p:spPr>
          <a:xfrm>
            <a:off x="745958" y="813569"/>
            <a:ext cx="8451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268BC8-3F29-A648-1EBF-0DABAA3F2FA2}"/>
              </a:ext>
            </a:extLst>
          </p:cNvPr>
          <p:cNvSpPr txBox="1"/>
          <p:nvPr/>
        </p:nvSpPr>
        <p:spPr>
          <a:xfrm>
            <a:off x="1634001" y="813569"/>
            <a:ext cx="50497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Future Expectations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90D1B833-136F-E446-365A-FF4CFEE154BB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F9FFB9-92AB-A2E4-B49E-C8C752C329B7}"/>
              </a:ext>
            </a:extLst>
          </p:cNvPr>
          <p:cNvSpPr txBox="1"/>
          <p:nvPr/>
        </p:nvSpPr>
        <p:spPr>
          <a:xfrm>
            <a:off x="1579382" y="1750085"/>
            <a:ext cx="841389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Personalized Calander</a:t>
            </a:r>
            <a:endParaRPr lang="en-KR" sz="26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7C3B0A-8579-9D2A-CF6C-5D1ABE8BC4E8}"/>
              </a:ext>
            </a:extLst>
          </p:cNvPr>
          <p:cNvSpPr txBox="1"/>
          <p:nvPr/>
        </p:nvSpPr>
        <p:spPr>
          <a:xfrm>
            <a:off x="1579382" y="3299269"/>
            <a:ext cx="880521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Temperature Control</a:t>
            </a:r>
            <a:endParaRPr lang="en-KR" sz="26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7FE0E0-2368-1018-02B4-5AB7207A4C4B}"/>
              </a:ext>
            </a:extLst>
          </p:cNvPr>
          <p:cNvSpPr txBox="1"/>
          <p:nvPr/>
        </p:nvSpPr>
        <p:spPr>
          <a:xfrm>
            <a:off x="1579383" y="4750479"/>
            <a:ext cx="950472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Execution of Multiple Tasks through a single command</a:t>
            </a:r>
            <a:endParaRPr lang="en-KR" sz="26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3678F14-2726-66A0-902F-5E8E43BAD1AD}"/>
              </a:ext>
            </a:extLst>
          </p:cNvPr>
          <p:cNvSpPr/>
          <p:nvPr/>
        </p:nvSpPr>
        <p:spPr>
          <a:xfrm>
            <a:off x="2259105" y="2863592"/>
            <a:ext cx="3457302" cy="256725"/>
          </a:xfrm>
          <a:prstGeom prst="rect">
            <a:avLst/>
          </a:prstGeom>
          <a:solidFill>
            <a:srgbClr val="DF4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8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F7CBBB-3EE6-5270-D57B-459BE42882A4}"/>
              </a:ext>
            </a:extLst>
          </p:cNvPr>
          <p:cNvSpPr/>
          <p:nvPr/>
        </p:nvSpPr>
        <p:spPr>
          <a:xfrm>
            <a:off x="3647979" y="3814065"/>
            <a:ext cx="2068428" cy="256725"/>
          </a:xfrm>
          <a:prstGeom prst="rect">
            <a:avLst/>
          </a:prstGeom>
          <a:solidFill>
            <a:srgbClr val="DF4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8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54E851-D7F7-43F8-5C87-36B0BDDFAF4D}"/>
              </a:ext>
            </a:extLst>
          </p:cNvPr>
          <p:cNvSpPr/>
          <p:nvPr/>
        </p:nvSpPr>
        <p:spPr>
          <a:xfrm>
            <a:off x="5568219" y="5556335"/>
            <a:ext cx="2628898" cy="256725"/>
          </a:xfrm>
          <a:prstGeom prst="rect">
            <a:avLst/>
          </a:prstGeom>
          <a:solidFill>
            <a:srgbClr val="DF4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8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B97BA8-0B4C-E1C9-8674-C4E8C0C20AD1}"/>
              </a:ext>
            </a:extLst>
          </p:cNvPr>
          <p:cNvSpPr txBox="1"/>
          <p:nvPr/>
        </p:nvSpPr>
        <p:spPr>
          <a:xfrm>
            <a:off x="2198723" y="2236962"/>
            <a:ext cx="6872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The speaker, after recognizing the user, will be able to register the user in the database. The user will be able to know what their </a:t>
            </a:r>
            <a:r>
              <a:rPr 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schedule is, just using their voice.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576A7B-2AD6-DCAE-9415-24E21611918E}"/>
              </a:ext>
            </a:extLst>
          </p:cNvPr>
          <p:cNvSpPr txBox="1"/>
          <p:nvPr/>
        </p:nvSpPr>
        <p:spPr>
          <a:xfrm>
            <a:off x="2198723" y="3750625"/>
            <a:ext cx="6872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The user can </a:t>
            </a:r>
            <a:r>
              <a:rPr 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set the temperature </a:t>
            </a:r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for air conditioning and heating in the house. The speaker will be able to save the preferred temperature for each user.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CB441C-87BE-BF42-0517-4B771436F662}"/>
              </a:ext>
            </a:extLst>
          </p:cNvPr>
          <p:cNvSpPr txBox="1"/>
          <p:nvPr/>
        </p:nvSpPr>
        <p:spPr>
          <a:xfrm>
            <a:off x="2198723" y="5205756"/>
            <a:ext cx="68723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For example, if the user says, “Help me focus on studying.”, the speaker will set the perfect light </a:t>
            </a:r>
            <a:r>
              <a:rPr lang="en-US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personalized for the user </a:t>
            </a:r>
            <a:r>
              <a:rPr lang="en-US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and turn their favorite studying playlist on to help them focus.</a:t>
            </a:r>
          </a:p>
        </p:txBody>
      </p:sp>
    </p:spTree>
    <p:extLst>
      <p:ext uri="{BB962C8B-B14F-4D97-AF65-F5344CB8AC3E}">
        <p14:creationId xmlns:p14="http://schemas.microsoft.com/office/powerpoint/2010/main" val="2588517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A0D84-35D5-A1E1-5C53-7A7ED0C64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A9561FB-F40E-482A-47F6-533876B25AB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FC74CD-F8D7-EF99-6781-CFD1B2EB7847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01B2255D-7A50-FB14-053A-494391601BE9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28312B-668D-37DB-7427-DDF12F4B73DD}"/>
              </a:ext>
            </a:extLst>
          </p:cNvPr>
          <p:cNvSpPr txBox="1"/>
          <p:nvPr/>
        </p:nvSpPr>
        <p:spPr>
          <a:xfrm>
            <a:off x="4497645" y="2971272"/>
            <a:ext cx="3196709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5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483024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443B6-6B86-646A-75C9-E901B282A2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F72879BB-197D-9900-0701-A6FD1F3747E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1E59655C-B710-954A-A8B3-F38FDAADD412}"/>
              </a:ext>
            </a:extLst>
          </p:cNvPr>
          <p:cNvSpPr>
            <a:spLocks noChangeAspect="1"/>
          </p:cNvSpPr>
          <p:nvPr/>
        </p:nvSpPr>
        <p:spPr>
          <a:xfrm flipH="1">
            <a:off x="527777" y="-1599531"/>
            <a:ext cx="1620000" cy="1080000"/>
          </a:xfrm>
          <a:custGeom>
            <a:avLst/>
            <a:gdLst>
              <a:gd name="connsiteX0" fmla="*/ 1080000 w 2160000"/>
              <a:gd name="connsiteY0" fmla="*/ 509 h 2160553"/>
              <a:gd name="connsiteX1" fmla="*/ 0 w 2160000"/>
              <a:gd name="connsiteY1" fmla="*/ 2160509 h 2160553"/>
              <a:gd name="connsiteX2" fmla="*/ 1080000 w 2160000"/>
              <a:gd name="connsiteY2" fmla="*/ 2160509 h 2160553"/>
              <a:gd name="connsiteX3" fmla="*/ 2160000 w 2160000"/>
              <a:gd name="connsiteY3" fmla="*/ 2160509 h 2160553"/>
              <a:gd name="connsiteX4" fmla="*/ 1080000 w 2160000"/>
              <a:gd name="connsiteY4" fmla="*/ 509 h 2160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00" h="2160553">
                <a:moveTo>
                  <a:pt x="1080000" y="509"/>
                </a:moveTo>
                <a:cubicBezTo>
                  <a:pt x="427392" y="-38443"/>
                  <a:pt x="725760" y="2172029"/>
                  <a:pt x="0" y="2160509"/>
                </a:cubicBezTo>
                <a:lnTo>
                  <a:pt x="1080000" y="2160509"/>
                </a:lnTo>
                <a:lnTo>
                  <a:pt x="2160000" y="2160509"/>
                </a:lnTo>
                <a:cubicBezTo>
                  <a:pt x="1434240" y="2172029"/>
                  <a:pt x="1732608" y="-38443"/>
                  <a:pt x="1080000" y="509"/>
                </a:cubicBez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F9C3018A-A7F1-76DF-CF9E-5DFE31B8E41E}"/>
              </a:ext>
            </a:extLst>
          </p:cNvPr>
          <p:cNvSpPr>
            <a:spLocks/>
          </p:cNvSpPr>
          <p:nvPr/>
        </p:nvSpPr>
        <p:spPr>
          <a:xfrm flipH="1">
            <a:off x="4643752" y="2379791"/>
            <a:ext cx="2904495" cy="2098418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73048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300">
        <p159:morph option="byObject"/>
      </p:transition>
    </mc:Choice>
    <mc:Fallback xmlns="">
      <p:transition advTm="3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82C32-A036-71FB-AE08-F8BB6988D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52F40B-2B79-C6A1-539C-171178A21E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4A11D7F-B1CB-0D06-F94C-50ED4E07CF70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D941CE-FE7A-AB31-6A31-D96DF421A530}"/>
              </a:ext>
            </a:extLst>
          </p:cNvPr>
          <p:cNvSpPr txBox="1"/>
          <p:nvPr/>
        </p:nvSpPr>
        <p:spPr>
          <a:xfrm>
            <a:off x="1183779" y="4826643"/>
            <a:ext cx="16690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1600" b="1" dirty="0">
                <a:solidFill>
                  <a:srgbClr val="2C3E50"/>
                </a:solidFill>
                <a:latin typeface="Pretendard SemiBold" panose="02000503000000020004" pitchFamily="2" charset="-127"/>
                <a:ea typeface="Pretendard SemiBold" panose="02000503000000020004" pitchFamily="2" charset="-127"/>
                <a:cs typeface="Pretendard SemiBold" panose="02000503000000020004" pitchFamily="2" charset="-127"/>
              </a:rPr>
              <a:t>Team Members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8891D4-CD45-E076-ABC0-AB7656011901}"/>
              </a:ext>
            </a:extLst>
          </p:cNvPr>
          <p:cNvSpPr txBox="1"/>
          <p:nvPr/>
        </p:nvSpPr>
        <p:spPr>
          <a:xfrm>
            <a:off x="444136" y="5085920"/>
            <a:ext cx="16369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Ken Lee</a:t>
            </a:r>
            <a:b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</a:b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Nick Ki </a:t>
            </a:r>
            <a:r>
              <a:rPr lang="en-US" sz="1600" dirty="0" err="1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Gumann</a:t>
            </a:r>
            <a:endParaRPr lang="en-US" sz="1600" dirty="0">
              <a:solidFill>
                <a:srgbClr val="2C3E50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Jin Seo Hong</a:t>
            </a:r>
          </a:p>
          <a:p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Patrick Segedi</a:t>
            </a:r>
          </a:p>
          <a:p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Tae </a:t>
            </a:r>
            <a:r>
              <a:rPr lang="en-US" sz="1600" dirty="0" err="1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Hee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Kim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439B30-FBE6-0FF6-8F8D-A9FB0EBF5196}"/>
              </a:ext>
            </a:extLst>
          </p:cNvPr>
          <p:cNvSpPr txBox="1"/>
          <p:nvPr/>
        </p:nvSpPr>
        <p:spPr>
          <a:xfrm>
            <a:off x="2030325" y="5085920"/>
            <a:ext cx="33778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ko-KR" alt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AI Developer</a:t>
            </a:r>
            <a:b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</a:br>
            <a:r>
              <a:rPr lang="en-US" altLang="ko-KR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ko-KR" alt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Backend Developer</a:t>
            </a:r>
          </a:p>
          <a:p>
            <a:r>
              <a:rPr lang="en-US" altLang="ko-KR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ko-KR" alt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Frontend Developer</a:t>
            </a:r>
          </a:p>
          <a:p>
            <a:r>
              <a:rPr lang="en-US" altLang="ko-KR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ko-KR" alt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Pipeline Developer</a:t>
            </a:r>
          </a:p>
          <a:p>
            <a:r>
              <a:rPr lang="en-US" altLang="ko-KR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ko-KR" alt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600" dirty="0">
                <a:solidFill>
                  <a:srgbClr val="2C3E50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Project Manager, UI/UX Designer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F3822-7D6D-971B-3AEA-8E15F0AC352D}"/>
              </a:ext>
            </a:extLst>
          </p:cNvPr>
          <p:cNvSpPr/>
          <p:nvPr/>
        </p:nvSpPr>
        <p:spPr>
          <a:xfrm>
            <a:off x="5451895" y="3260823"/>
            <a:ext cx="644106" cy="587706"/>
          </a:xfrm>
          <a:prstGeom prst="rect">
            <a:avLst/>
          </a:prstGeom>
          <a:solidFill>
            <a:srgbClr val="DF4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8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2D8922D-4FBC-866B-5164-F8DFE59AC518}"/>
              </a:ext>
            </a:extLst>
          </p:cNvPr>
          <p:cNvSpPr txBox="1"/>
          <p:nvPr/>
        </p:nvSpPr>
        <p:spPr>
          <a:xfrm>
            <a:off x="3171962" y="3178141"/>
            <a:ext cx="5848075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Smart</a:t>
            </a:r>
            <a:r>
              <a:rPr lang="en-KR" sz="40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ER</a:t>
            </a:r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Speaker</a:t>
            </a:r>
          </a:p>
          <a:p>
            <a:pPr algn="ctr"/>
            <a:r>
              <a:rPr lang="en-KR" sz="2800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: </a:t>
            </a:r>
            <a:r>
              <a:rPr lang="en-US" sz="2800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Speaker-Adaptive Voice Assistant</a:t>
            </a:r>
            <a:endParaRPr lang="en-KR" sz="2800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77F55944-9AFA-5127-E80B-C16A6E02482D}"/>
              </a:ext>
            </a:extLst>
          </p:cNvPr>
          <p:cNvSpPr>
            <a:spLocks noChangeAspect="1"/>
          </p:cNvSpPr>
          <p:nvPr/>
        </p:nvSpPr>
        <p:spPr>
          <a:xfrm flipH="1">
            <a:off x="5376000" y="1957780"/>
            <a:ext cx="1440000" cy="1040361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48861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AFDF94-BA54-6B37-661C-8DC4FBB75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32A58ED-6B48-7DC7-5178-910E7A67A4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CBAB71B-14F6-C57C-D09C-3DDAAE30AEE3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9558F3-808A-D656-3D03-27E7B60C595E}"/>
              </a:ext>
            </a:extLst>
          </p:cNvPr>
          <p:cNvSpPr txBox="1"/>
          <p:nvPr/>
        </p:nvSpPr>
        <p:spPr>
          <a:xfrm>
            <a:off x="745958" y="745957"/>
            <a:ext cx="24224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Contents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E981FD-94F5-64D1-EDE9-A45C7E8D8BEF}"/>
              </a:ext>
            </a:extLst>
          </p:cNvPr>
          <p:cNvSpPr txBox="1"/>
          <p:nvPr/>
        </p:nvSpPr>
        <p:spPr>
          <a:xfrm>
            <a:off x="13304787" y="1490007"/>
            <a:ext cx="17556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서비스 소개</a:t>
            </a:r>
            <a:endParaRPr lang="en-US" altLang="ko-KR" dirty="0"/>
          </a:p>
          <a:p>
            <a:r>
              <a:rPr lang="ko-KR" altLang="en-US" dirty="0" err="1"/>
              <a:t>아키텍쳐</a:t>
            </a:r>
            <a:r>
              <a:rPr lang="en-US" altLang="ko-KR" dirty="0"/>
              <a:t> </a:t>
            </a:r>
            <a:r>
              <a:rPr lang="ko-KR" altLang="en-US" dirty="0"/>
              <a:t>구성</a:t>
            </a:r>
            <a:endParaRPr lang="en-US" altLang="ko-KR" dirty="0"/>
          </a:p>
          <a:p>
            <a:r>
              <a:rPr lang="ko-KR" altLang="en-US" dirty="0"/>
              <a:t> 데모 영상 시연 </a:t>
            </a:r>
            <a:endParaRPr lang="en-US" altLang="ko-KR" dirty="0"/>
          </a:p>
          <a:p>
            <a:r>
              <a:rPr lang="ko-KR" altLang="en-US" dirty="0"/>
              <a:t>향후 논의</a:t>
            </a:r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5D4C95-4CA7-4AAA-5B43-FB2DD9295D70}"/>
              </a:ext>
            </a:extLst>
          </p:cNvPr>
          <p:cNvSpPr txBox="1"/>
          <p:nvPr/>
        </p:nvSpPr>
        <p:spPr>
          <a:xfrm>
            <a:off x="1396721" y="1876844"/>
            <a:ext cx="6479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32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3CAF93-54FF-3CBB-305E-9DE6EE3D05FA}"/>
              </a:ext>
            </a:extLst>
          </p:cNvPr>
          <p:cNvSpPr txBox="1"/>
          <p:nvPr/>
        </p:nvSpPr>
        <p:spPr>
          <a:xfrm>
            <a:off x="1976859" y="2197893"/>
            <a:ext cx="279275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2600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Service Overview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63B1D0-532C-56E5-3537-6D2E8528F075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85F234-6A23-FC8B-FD69-4B82F81F4657}"/>
              </a:ext>
            </a:extLst>
          </p:cNvPr>
          <p:cNvSpPr txBox="1"/>
          <p:nvPr/>
        </p:nvSpPr>
        <p:spPr>
          <a:xfrm>
            <a:off x="1390524" y="3452086"/>
            <a:ext cx="705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32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9DF09C-CD2B-2D41-6D66-92DB7C985C94}"/>
              </a:ext>
            </a:extLst>
          </p:cNvPr>
          <p:cNvSpPr txBox="1"/>
          <p:nvPr/>
        </p:nvSpPr>
        <p:spPr>
          <a:xfrm>
            <a:off x="2044185" y="3744473"/>
            <a:ext cx="265810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2600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Implementations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A2B49B-19E8-C63E-9842-17B1559EE256}"/>
              </a:ext>
            </a:extLst>
          </p:cNvPr>
          <p:cNvSpPr txBox="1"/>
          <p:nvPr/>
        </p:nvSpPr>
        <p:spPr>
          <a:xfrm>
            <a:off x="1390524" y="4792678"/>
            <a:ext cx="7184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32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DD0250-C750-CCBD-A659-0A26C45E5785}"/>
              </a:ext>
            </a:extLst>
          </p:cNvPr>
          <p:cNvSpPr txBox="1"/>
          <p:nvPr/>
        </p:nvSpPr>
        <p:spPr>
          <a:xfrm>
            <a:off x="1976859" y="5113726"/>
            <a:ext cx="34131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2600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Systeme Architecture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89B647-0DDE-53EB-0154-0A4707BBE3FC}"/>
              </a:ext>
            </a:extLst>
          </p:cNvPr>
          <p:cNvSpPr txBox="1"/>
          <p:nvPr/>
        </p:nvSpPr>
        <p:spPr>
          <a:xfrm>
            <a:off x="6111183" y="2633128"/>
            <a:ext cx="724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32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4357BD-AB8E-12C2-F674-3C285CDF0E05}"/>
              </a:ext>
            </a:extLst>
          </p:cNvPr>
          <p:cNvSpPr txBox="1"/>
          <p:nvPr/>
        </p:nvSpPr>
        <p:spPr>
          <a:xfrm>
            <a:off x="6708739" y="2954176"/>
            <a:ext cx="354616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2600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AI Model: SpeechBrain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0E82C0-8959-4A1E-6144-C51D4CA897E0}"/>
              </a:ext>
            </a:extLst>
          </p:cNvPr>
          <p:cNvSpPr txBox="1"/>
          <p:nvPr/>
        </p:nvSpPr>
        <p:spPr>
          <a:xfrm>
            <a:off x="6111183" y="4208368"/>
            <a:ext cx="713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32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D976F97-A461-6AD5-75E2-F2BDAD3AA958}"/>
              </a:ext>
            </a:extLst>
          </p:cNvPr>
          <p:cNvSpPr txBox="1"/>
          <p:nvPr/>
        </p:nvSpPr>
        <p:spPr>
          <a:xfrm>
            <a:off x="6708739" y="4500755"/>
            <a:ext cx="371127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2600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Future Implementations</a:t>
            </a:r>
          </a:p>
        </p:txBody>
      </p:sp>
    </p:spTree>
    <p:extLst>
      <p:ext uri="{BB962C8B-B14F-4D97-AF65-F5344CB8AC3E}">
        <p14:creationId xmlns:p14="http://schemas.microsoft.com/office/powerpoint/2010/main" val="1039360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6FC4C-A771-C853-0BC9-35C7DEC4E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59693A-C884-6A92-3AA1-CAEE969E10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5EA3F1-BB86-8811-83C3-13E02675E130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314379-980C-F706-ACFD-C0C5B0CF4DD5}"/>
              </a:ext>
            </a:extLst>
          </p:cNvPr>
          <p:cNvSpPr txBox="1"/>
          <p:nvPr/>
        </p:nvSpPr>
        <p:spPr>
          <a:xfrm>
            <a:off x="745958" y="813569"/>
            <a:ext cx="7633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5FC634-B0D7-80EC-3FBD-6942B67FCB9A}"/>
              </a:ext>
            </a:extLst>
          </p:cNvPr>
          <p:cNvSpPr txBox="1"/>
          <p:nvPr/>
        </p:nvSpPr>
        <p:spPr>
          <a:xfrm>
            <a:off x="1634001" y="813569"/>
            <a:ext cx="44310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Service Overview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9362C2A2-DAE8-9FC9-AA44-E8B8AE4DD26A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6E44A2-3828-D6D4-4582-6B795FD935D9}"/>
              </a:ext>
            </a:extLst>
          </p:cNvPr>
          <p:cNvSpPr/>
          <p:nvPr/>
        </p:nvSpPr>
        <p:spPr>
          <a:xfrm>
            <a:off x="2847124" y="2021774"/>
            <a:ext cx="6497751" cy="36549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252814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87C0281-BD8D-EC93-4A55-51918644F5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pic>
        <p:nvPicPr>
          <p:cNvPr id="2" name="SE Intro">
            <a:hlinkClick r:id="" action="ppaction://media"/>
            <a:extLst>
              <a:ext uri="{FF2B5EF4-FFF2-40B4-BE49-F238E27FC236}">
                <a16:creationId xmlns:a16="http://schemas.microsoft.com/office/drawing/2014/main" id="{09CAC909-6BBC-0679-4359-AED7BCACCE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9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4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35440-E0C2-82A9-907F-968C0381F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C2EE1A-1F6D-F83F-4A76-C8F45C00E4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D562D00-B199-4F3B-BF83-E80A398B1000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ED01FC-849C-C948-E388-EBDEC2FD52C6}"/>
              </a:ext>
            </a:extLst>
          </p:cNvPr>
          <p:cNvSpPr txBox="1"/>
          <p:nvPr/>
        </p:nvSpPr>
        <p:spPr>
          <a:xfrm>
            <a:off x="745958" y="813569"/>
            <a:ext cx="7633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D0DAD6-6079-C17E-5DC3-DED295FA8586}"/>
              </a:ext>
            </a:extLst>
          </p:cNvPr>
          <p:cNvSpPr txBox="1"/>
          <p:nvPr/>
        </p:nvSpPr>
        <p:spPr>
          <a:xfrm>
            <a:off x="1634001" y="813569"/>
            <a:ext cx="44310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Service Overview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10FE9575-AEF3-8316-8A74-261136930B09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B86E94-74E4-7CFE-6D77-75CF4ECDFC9F}"/>
              </a:ext>
            </a:extLst>
          </p:cNvPr>
          <p:cNvSpPr txBox="1"/>
          <p:nvPr/>
        </p:nvSpPr>
        <p:spPr>
          <a:xfrm>
            <a:off x="1634001" y="3349714"/>
            <a:ext cx="759855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Speaker Authentication </a:t>
            </a:r>
            <a:r>
              <a:rPr lang="en-US" altLang="ko-KR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– Wake </a:t>
            </a: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word that recognizes different user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Intelligent Command Processing </a:t>
            </a: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– Gemini AI – Smarter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Smart Home Device Control </a:t>
            </a: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– FastAPI + MySQL server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1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Personalized Movie Search </a:t>
            </a:r>
            <a:r>
              <a:rPr lang="en-US" altLang="ko-KR" dirty="0">
                <a:solidFill>
                  <a:srgbClr val="2C3E50"/>
                </a:solidFill>
                <a:latin typeface="Pretendard" panose="020B0600000101010101" charset="-127"/>
                <a:ea typeface="Pretendard" panose="020B0600000101010101" charset="-127"/>
                <a:cs typeface="Pretendard" panose="020B0600000101010101" charset="-127"/>
              </a:rPr>
              <a:t>+ Age Restriction </a:t>
            </a:r>
            <a:endParaRPr lang="en-US" dirty="0">
              <a:solidFill>
                <a:srgbClr val="2C3E50"/>
              </a:solidFill>
              <a:latin typeface="Pretendard" panose="020B0600000101010101" charset="-127"/>
              <a:ea typeface="Pretendard" panose="020B0600000101010101" charset="-127"/>
              <a:cs typeface="Pretendard" panose="020B0600000101010101" charset="-127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C97C3A-B935-1161-064C-27E868DE36AB}"/>
              </a:ext>
            </a:extLst>
          </p:cNvPr>
          <p:cNvSpPr/>
          <p:nvPr/>
        </p:nvSpPr>
        <p:spPr>
          <a:xfrm>
            <a:off x="2393488" y="2660501"/>
            <a:ext cx="1624474" cy="429525"/>
          </a:xfrm>
          <a:prstGeom prst="rect">
            <a:avLst/>
          </a:prstGeom>
          <a:solidFill>
            <a:srgbClr val="DF44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8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7A8621-841C-4E71-C01B-F2C921BE7DA2}"/>
              </a:ext>
            </a:extLst>
          </p:cNvPr>
          <p:cNvSpPr txBox="1"/>
          <p:nvPr/>
        </p:nvSpPr>
        <p:spPr>
          <a:xfrm>
            <a:off x="1634001" y="2186459"/>
            <a:ext cx="84138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Our goal is to create a voice assistant</a:t>
            </a:r>
          </a:p>
          <a:p>
            <a:r>
              <a:rPr lang="en-US" sz="26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that </a:t>
            </a:r>
            <a:r>
              <a:rPr lang="en-US" sz="2600" b="1" dirty="0">
                <a:solidFill>
                  <a:schemeClr val="bg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genuinely</a:t>
            </a:r>
            <a:r>
              <a:rPr lang="en-US" sz="26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understands you.</a:t>
            </a:r>
            <a:endParaRPr lang="en-KR" sz="2600" b="1" dirty="0">
              <a:solidFill>
                <a:srgbClr val="2C3E50"/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4194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B05DE0-32F2-6A11-CBCC-39CDA4F4F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6BC48AC-5601-54D9-9DD5-3824AF64B5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58BDC3-DC98-6A10-28B4-A6BF976C4C15}"/>
              </a:ext>
            </a:extLst>
          </p:cNvPr>
          <p:cNvSpPr/>
          <p:nvPr/>
        </p:nvSpPr>
        <p:spPr>
          <a:xfrm>
            <a:off x="359400" y="358200"/>
            <a:ext cx="11473200" cy="614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686181-F2DA-31CF-0E87-FDA00068B93F}"/>
              </a:ext>
            </a:extLst>
          </p:cNvPr>
          <p:cNvSpPr txBox="1"/>
          <p:nvPr/>
        </p:nvSpPr>
        <p:spPr>
          <a:xfrm>
            <a:off x="745958" y="813569"/>
            <a:ext cx="8354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02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DA3280-2788-7B8E-C511-054939916DE5}"/>
              </a:ext>
            </a:extLst>
          </p:cNvPr>
          <p:cNvSpPr txBox="1"/>
          <p:nvPr/>
        </p:nvSpPr>
        <p:spPr>
          <a:xfrm>
            <a:off x="1634001" y="813569"/>
            <a:ext cx="42434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KR" sz="4000" b="1" dirty="0">
                <a:solidFill>
                  <a:srgbClr val="2C3E5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Implementations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5DEF7D83-CAE7-407C-9856-724A9472CBCF}"/>
              </a:ext>
            </a:extLst>
          </p:cNvPr>
          <p:cNvSpPr>
            <a:spLocks noChangeAspect="1"/>
          </p:cNvSpPr>
          <p:nvPr/>
        </p:nvSpPr>
        <p:spPr>
          <a:xfrm flipH="1">
            <a:off x="10449465" y="739900"/>
            <a:ext cx="996577" cy="720000"/>
          </a:xfrm>
          <a:custGeom>
            <a:avLst/>
            <a:gdLst>
              <a:gd name="connsiteX0" fmla="*/ 5850000 w 6480000"/>
              <a:gd name="connsiteY0" fmla="*/ 2521224 h 4681623"/>
              <a:gd name="connsiteX1" fmla="*/ 5130000 w 6480000"/>
              <a:gd name="connsiteY1" fmla="*/ 2521224 h 4681623"/>
              <a:gd name="connsiteX2" fmla="*/ 4410000 w 6480000"/>
              <a:gd name="connsiteY2" fmla="*/ 2521224 h 4681623"/>
              <a:gd name="connsiteX3" fmla="*/ 5130000 w 6480000"/>
              <a:gd name="connsiteY3" fmla="*/ 3244638 h 4681623"/>
              <a:gd name="connsiteX4" fmla="*/ 5850000 w 6480000"/>
              <a:gd name="connsiteY4" fmla="*/ 2521224 h 4681623"/>
              <a:gd name="connsiteX5" fmla="*/ 4410000 w 6480000"/>
              <a:gd name="connsiteY5" fmla="*/ 2521115 h 4681623"/>
              <a:gd name="connsiteX6" fmla="*/ 3330000 w 6480000"/>
              <a:gd name="connsiteY6" fmla="*/ 2521115 h 4681623"/>
              <a:gd name="connsiteX7" fmla="*/ 2250000 w 6480000"/>
              <a:gd name="connsiteY7" fmla="*/ 2521115 h 4681623"/>
              <a:gd name="connsiteX8" fmla="*/ 3330000 w 6480000"/>
              <a:gd name="connsiteY8" fmla="*/ 4681115 h 4681623"/>
              <a:gd name="connsiteX9" fmla="*/ 4410000 w 6480000"/>
              <a:gd name="connsiteY9" fmla="*/ 2521115 h 4681623"/>
              <a:gd name="connsiteX10" fmla="*/ 2250000 w 6480000"/>
              <a:gd name="connsiteY10" fmla="*/ 2521093 h 4681623"/>
              <a:gd name="connsiteX11" fmla="*/ 1440000 w 6480000"/>
              <a:gd name="connsiteY11" fmla="*/ 2521093 h 4681623"/>
              <a:gd name="connsiteX12" fmla="*/ 630000 w 6480000"/>
              <a:gd name="connsiteY12" fmla="*/ 2521093 h 4681623"/>
              <a:gd name="connsiteX13" fmla="*/ 1440000 w 6480000"/>
              <a:gd name="connsiteY13" fmla="*/ 3600817 h 4681623"/>
              <a:gd name="connsiteX14" fmla="*/ 2250000 w 6480000"/>
              <a:gd name="connsiteY14" fmla="*/ 2521093 h 4681623"/>
              <a:gd name="connsiteX15" fmla="*/ 6300000 w 6480000"/>
              <a:gd name="connsiteY15" fmla="*/ 2160725 h 4681623"/>
              <a:gd name="connsiteX16" fmla="*/ 180000 w 6480000"/>
              <a:gd name="connsiteY16" fmla="*/ 2160725 h 4681623"/>
              <a:gd name="connsiteX17" fmla="*/ 0 w 6480000"/>
              <a:gd name="connsiteY17" fmla="*/ 2340725 h 4681623"/>
              <a:gd name="connsiteX18" fmla="*/ 180000 w 6480000"/>
              <a:gd name="connsiteY18" fmla="*/ 2520725 h 4681623"/>
              <a:gd name="connsiteX19" fmla="*/ 6300000 w 6480000"/>
              <a:gd name="connsiteY19" fmla="*/ 2520725 h 4681623"/>
              <a:gd name="connsiteX20" fmla="*/ 6480000 w 6480000"/>
              <a:gd name="connsiteY20" fmla="*/ 2340725 h 4681623"/>
              <a:gd name="connsiteX21" fmla="*/ 6300000 w 6480000"/>
              <a:gd name="connsiteY21" fmla="*/ 2160725 h 4681623"/>
              <a:gd name="connsiteX22" fmla="*/ 1350000 w 6480000"/>
              <a:gd name="connsiteY22" fmla="*/ 1436985 h 4681623"/>
              <a:gd name="connsiteX23" fmla="*/ 630000 w 6480000"/>
              <a:gd name="connsiteY23" fmla="*/ 2160399 h 4681623"/>
              <a:gd name="connsiteX24" fmla="*/ 1350000 w 6480000"/>
              <a:gd name="connsiteY24" fmla="*/ 2160399 h 4681623"/>
              <a:gd name="connsiteX25" fmla="*/ 2070000 w 6480000"/>
              <a:gd name="connsiteY25" fmla="*/ 2160399 h 4681623"/>
              <a:gd name="connsiteX26" fmla="*/ 1350000 w 6480000"/>
              <a:gd name="connsiteY26" fmla="*/ 1436985 h 4681623"/>
              <a:gd name="connsiteX27" fmla="*/ 5040000 w 6480000"/>
              <a:gd name="connsiteY27" fmla="*/ 1080806 h 4681623"/>
              <a:gd name="connsiteX28" fmla="*/ 4230000 w 6480000"/>
              <a:gd name="connsiteY28" fmla="*/ 2160530 h 4681623"/>
              <a:gd name="connsiteX29" fmla="*/ 5040000 w 6480000"/>
              <a:gd name="connsiteY29" fmla="*/ 2160530 h 4681623"/>
              <a:gd name="connsiteX30" fmla="*/ 5850000 w 6480000"/>
              <a:gd name="connsiteY30" fmla="*/ 2160530 h 4681623"/>
              <a:gd name="connsiteX31" fmla="*/ 5040000 w 6480000"/>
              <a:gd name="connsiteY31" fmla="*/ 1080806 h 4681623"/>
              <a:gd name="connsiteX32" fmla="*/ 3150000 w 6480000"/>
              <a:gd name="connsiteY32" fmla="*/ 508 h 4681623"/>
              <a:gd name="connsiteX33" fmla="*/ 2070000 w 6480000"/>
              <a:gd name="connsiteY33" fmla="*/ 2160508 h 4681623"/>
              <a:gd name="connsiteX34" fmla="*/ 3150000 w 6480000"/>
              <a:gd name="connsiteY34" fmla="*/ 2160508 h 4681623"/>
              <a:gd name="connsiteX35" fmla="*/ 4230000 w 6480000"/>
              <a:gd name="connsiteY35" fmla="*/ 2160508 h 4681623"/>
              <a:gd name="connsiteX36" fmla="*/ 3150000 w 6480000"/>
              <a:gd name="connsiteY36" fmla="*/ 508 h 4681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480000" h="4681623">
                <a:moveTo>
                  <a:pt x="5850000" y="2521224"/>
                </a:moveTo>
                <a:lnTo>
                  <a:pt x="5130000" y="2521224"/>
                </a:lnTo>
                <a:lnTo>
                  <a:pt x="4410000" y="2521224"/>
                </a:lnTo>
                <a:cubicBezTo>
                  <a:pt x="4893840" y="2517365"/>
                  <a:pt x="4694928" y="3257684"/>
                  <a:pt x="5130000" y="3244638"/>
                </a:cubicBezTo>
                <a:cubicBezTo>
                  <a:pt x="5565072" y="3257684"/>
                  <a:pt x="5366160" y="2517365"/>
                  <a:pt x="5850000" y="2521224"/>
                </a:cubicBezTo>
                <a:close/>
                <a:moveTo>
                  <a:pt x="4410000" y="2521115"/>
                </a:moveTo>
                <a:lnTo>
                  <a:pt x="3330000" y="2521115"/>
                </a:lnTo>
                <a:lnTo>
                  <a:pt x="2250000" y="2521115"/>
                </a:lnTo>
                <a:cubicBezTo>
                  <a:pt x="2975760" y="2509595"/>
                  <a:pt x="2677392" y="4720067"/>
                  <a:pt x="3330000" y="4681115"/>
                </a:cubicBezTo>
                <a:cubicBezTo>
                  <a:pt x="3982608" y="4720067"/>
                  <a:pt x="3684240" y="2509595"/>
                  <a:pt x="4410000" y="2521115"/>
                </a:cubicBezTo>
                <a:close/>
                <a:moveTo>
                  <a:pt x="2250000" y="2521093"/>
                </a:moveTo>
                <a:lnTo>
                  <a:pt x="1440000" y="2521093"/>
                </a:lnTo>
                <a:lnTo>
                  <a:pt x="630000" y="2521093"/>
                </a:lnTo>
                <a:cubicBezTo>
                  <a:pt x="1174320" y="2515335"/>
                  <a:pt x="950544" y="3620288"/>
                  <a:pt x="1440000" y="3600817"/>
                </a:cubicBezTo>
                <a:cubicBezTo>
                  <a:pt x="1929456" y="3620288"/>
                  <a:pt x="1705680" y="2515335"/>
                  <a:pt x="2250000" y="2521093"/>
                </a:cubicBezTo>
                <a:close/>
                <a:moveTo>
                  <a:pt x="6300000" y="2160725"/>
                </a:moveTo>
                <a:lnTo>
                  <a:pt x="180000" y="2160725"/>
                </a:lnTo>
                <a:cubicBezTo>
                  <a:pt x="80589" y="2160725"/>
                  <a:pt x="0" y="2241314"/>
                  <a:pt x="0" y="2340725"/>
                </a:cubicBezTo>
                <a:cubicBezTo>
                  <a:pt x="0" y="2440136"/>
                  <a:pt x="80589" y="2520725"/>
                  <a:pt x="180000" y="2520725"/>
                </a:cubicBezTo>
                <a:lnTo>
                  <a:pt x="6300000" y="2520725"/>
                </a:lnTo>
                <a:cubicBezTo>
                  <a:pt x="6399411" y="2520725"/>
                  <a:pt x="6480000" y="2440136"/>
                  <a:pt x="6480000" y="2340725"/>
                </a:cubicBezTo>
                <a:cubicBezTo>
                  <a:pt x="6480000" y="2241314"/>
                  <a:pt x="6399411" y="2160725"/>
                  <a:pt x="6300000" y="2160725"/>
                </a:cubicBezTo>
                <a:close/>
                <a:moveTo>
                  <a:pt x="1350000" y="1436985"/>
                </a:moveTo>
                <a:cubicBezTo>
                  <a:pt x="914928" y="1423939"/>
                  <a:pt x="1113840" y="2164258"/>
                  <a:pt x="630000" y="2160399"/>
                </a:cubicBezTo>
                <a:lnTo>
                  <a:pt x="1350000" y="2160399"/>
                </a:lnTo>
                <a:lnTo>
                  <a:pt x="2070000" y="2160399"/>
                </a:lnTo>
                <a:cubicBezTo>
                  <a:pt x="1586160" y="2164258"/>
                  <a:pt x="1785072" y="1423939"/>
                  <a:pt x="1350000" y="1436985"/>
                </a:cubicBezTo>
                <a:close/>
                <a:moveTo>
                  <a:pt x="5040000" y="1080806"/>
                </a:moveTo>
                <a:cubicBezTo>
                  <a:pt x="4550544" y="1061335"/>
                  <a:pt x="4774320" y="2166288"/>
                  <a:pt x="4230000" y="2160530"/>
                </a:cubicBezTo>
                <a:lnTo>
                  <a:pt x="5040000" y="2160530"/>
                </a:lnTo>
                <a:lnTo>
                  <a:pt x="5850000" y="2160530"/>
                </a:lnTo>
                <a:cubicBezTo>
                  <a:pt x="5305680" y="2166288"/>
                  <a:pt x="5529456" y="1061335"/>
                  <a:pt x="5040000" y="1080806"/>
                </a:cubicBezTo>
                <a:close/>
                <a:moveTo>
                  <a:pt x="3150000" y="508"/>
                </a:moveTo>
                <a:cubicBezTo>
                  <a:pt x="2497392" y="-38444"/>
                  <a:pt x="2795760" y="2172028"/>
                  <a:pt x="2070000" y="2160508"/>
                </a:cubicBezTo>
                <a:lnTo>
                  <a:pt x="3150000" y="2160508"/>
                </a:lnTo>
                <a:lnTo>
                  <a:pt x="4230000" y="2160508"/>
                </a:lnTo>
                <a:cubicBezTo>
                  <a:pt x="3504240" y="2172028"/>
                  <a:pt x="3802608" y="-38444"/>
                  <a:pt x="3150000" y="508"/>
                </a:cubicBezTo>
                <a:close/>
              </a:path>
            </a:pathLst>
          </a:custGeom>
          <a:gradFill flip="none" rotWithShape="1">
            <a:gsLst>
              <a:gs pos="36000">
                <a:srgbClr val="9B59B6"/>
              </a:gs>
              <a:gs pos="62000">
                <a:srgbClr val="DF4461"/>
              </a:gs>
              <a:gs pos="92000">
                <a:srgbClr val="F3E4DA"/>
              </a:gs>
              <a:gs pos="0">
                <a:srgbClr val="2C3E50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K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E268D6E-FE55-9444-DA87-B54F51347900}"/>
              </a:ext>
            </a:extLst>
          </p:cNvPr>
          <p:cNvSpPr/>
          <p:nvPr/>
        </p:nvSpPr>
        <p:spPr>
          <a:xfrm>
            <a:off x="2847124" y="2021774"/>
            <a:ext cx="6497751" cy="365498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656969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7DE7950-D43C-CB86-037D-81366A87DA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pic>
        <p:nvPicPr>
          <p:cNvPr id="2" name="KakaoTalk_Video_2025-12-04-21-34-47">
            <a:hlinkClick r:id="" action="ppaction://media"/>
            <a:extLst>
              <a:ext uri="{FF2B5EF4-FFF2-40B4-BE49-F238E27FC236}">
                <a16:creationId xmlns:a16="http://schemas.microsoft.com/office/drawing/2014/main" id="{A6DBF32C-2394-ECA4-92AE-798E744D38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41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083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2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 smtClean="0">
            <a:solidFill>
              <a:srgbClr val="2C3E50"/>
            </a:solidFill>
            <a:latin typeface="Pretendard" panose="02000503000000020004" pitchFamily="2" charset="-127"/>
            <a:ea typeface="Pretendard" panose="02000503000000020004" pitchFamily="2" charset="-127"/>
            <a:cs typeface="Pretendard" panose="02000503000000020004" pitchFamily="2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3575</TotalTime>
  <Words>613</Words>
  <Application>Microsoft Macintosh PowerPoint</Application>
  <PresentationFormat>Widescreen</PresentationFormat>
  <Paragraphs>124</Paragraphs>
  <Slides>15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Pretendard Light</vt:lpstr>
      <vt:lpstr>Aptos Display</vt:lpstr>
      <vt:lpstr>Aptos</vt:lpstr>
      <vt:lpstr>Arial</vt:lpstr>
      <vt:lpstr>Pretendard</vt:lpstr>
      <vt:lpstr>Pretendard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김태희</dc:creator>
  <cp:lastModifiedBy>김태희</cp:lastModifiedBy>
  <cp:revision>16</cp:revision>
  <dcterms:created xsi:type="dcterms:W3CDTF">2025-12-01T07:50:21Z</dcterms:created>
  <dcterms:modified xsi:type="dcterms:W3CDTF">2025-12-04T15:12:25Z</dcterms:modified>
</cp:coreProperties>
</file>

<file path=docProps/thumbnail.jpeg>
</file>